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60"/>
    <p:restoredTop sz="97371"/>
  </p:normalViewPr>
  <p:slideViewPr>
    <p:cSldViewPr snapToGrid="0" snapToObjects="1">
      <p:cViewPr varScale="1">
        <p:scale>
          <a:sx n="83" d="100"/>
          <a:sy n="83" d="100"/>
        </p:scale>
        <p:origin x="28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stin Kirchner" userId="00de5d63e1134cb0" providerId="LiveId" clId="{6A39F638-78B5-4873-AE6B-75C1D6C5B006}"/>
    <pc:docChg chg="custSel modSld">
      <pc:chgData name="Dustin Kirchner" userId="00de5d63e1134cb0" providerId="LiveId" clId="{6A39F638-78B5-4873-AE6B-75C1D6C5B006}" dt="2022-07-01T13:41:25.455" v="0" actId="313"/>
      <pc:docMkLst>
        <pc:docMk/>
      </pc:docMkLst>
      <pc:sldChg chg="modSp mod">
        <pc:chgData name="Dustin Kirchner" userId="00de5d63e1134cb0" providerId="LiveId" clId="{6A39F638-78B5-4873-AE6B-75C1D6C5B006}" dt="2022-07-01T13:41:25.455" v="0" actId="313"/>
        <pc:sldMkLst>
          <pc:docMk/>
          <pc:sldMk cId="658132064" sldId="256"/>
        </pc:sldMkLst>
        <pc:spChg chg="mod">
          <ac:chgData name="Dustin Kirchner" userId="00de5d63e1134cb0" providerId="LiveId" clId="{6A39F638-78B5-4873-AE6B-75C1D6C5B006}" dt="2022-07-01T13:41:25.455" v="0" actId="313"/>
          <ac:spMkLst>
            <pc:docMk/>
            <pc:sldMk cId="658132064" sldId="256"/>
            <ac:spMk id="8" creationId="{F1C3F98D-C4B1-AD49-AAD6-80B31CC40DC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74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143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48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36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166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976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852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4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69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0963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702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03E8D-C904-004F-8E9C-6591AD4B0CA6}" type="datetimeFigureOut">
              <a:rPr lang="de-DE" smtClean="0"/>
              <a:t>01.07.2022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25356-0DED-7649-802D-0B27DF3208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19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9E4DFAB-138F-3045-8F44-7F08C38E1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17368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1C3F98D-C4B1-AD49-AAD6-80B31CC40DC8}"/>
              </a:ext>
            </a:extLst>
          </p:cNvPr>
          <p:cNvSpPr txBox="1"/>
          <p:nvPr/>
        </p:nvSpPr>
        <p:spPr>
          <a:xfrm>
            <a:off x="38500" y="1452818"/>
            <a:ext cx="678099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Merkblatt Prävention sexueller Gewalt </a:t>
            </a:r>
          </a:p>
          <a:p>
            <a:endParaRPr lang="de-DE" sz="1600" b="1" dirty="0">
              <a:solidFill>
                <a:srgbClr val="7030A0"/>
              </a:solidFill>
            </a:endParaRPr>
          </a:p>
          <a:p>
            <a:endParaRPr lang="de-DE" sz="1200" b="1" dirty="0">
              <a:effectLst/>
              <a:latin typeface="Calibri" panose="020F0502020204030204" pitchFamily="34" charset="0"/>
            </a:endParaRPr>
          </a:p>
          <a:p>
            <a:r>
              <a:rPr lang="de-DE" sz="1200" b="1" dirty="0">
                <a:effectLst/>
                <a:latin typeface="Calibri" panose="020F0502020204030204" pitchFamily="34" charset="0"/>
              </a:rPr>
              <a:t>Was ist überhaupt sexualisierte Gewalt? </a:t>
            </a:r>
            <a:endParaRPr lang="de-DE" sz="1200" dirty="0"/>
          </a:p>
          <a:p>
            <a:endParaRPr lang="de-DE" sz="1200" dirty="0">
              <a:effectLst/>
              <a:latin typeface="Calibri" panose="020F0502020204030204" pitchFamily="34" charset="0"/>
            </a:endParaRPr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„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Machtausübung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, Unterwerfung und Demütigung mit dem Mittel der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Sexualität</a:t>
            </a:r>
            <a:r>
              <a:rPr lang="de-DE" sz="1200" dirty="0">
                <a:effectLst/>
                <a:latin typeface="Calibri" panose="020F0502020204030204" pitchFamily="34" charset="0"/>
              </a:rPr>
              <a:t>.“ (vgl. Klein und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Palzkill</a:t>
            </a:r>
            <a:r>
              <a:rPr lang="de-DE" sz="1200" dirty="0">
                <a:effectLst/>
                <a:latin typeface="Calibri" panose="020F0502020204030204" pitchFamily="34" charset="0"/>
              </a:rPr>
              <a:t>, 1997) </a:t>
            </a:r>
          </a:p>
          <a:p>
            <a:endParaRPr lang="de-DE" sz="1200" dirty="0"/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Damit sprechen wir von sexueller Gewalt, sobald das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Recht auf Intimität </a:t>
            </a:r>
            <a:r>
              <a:rPr lang="de-DE" sz="1200" dirty="0">
                <a:effectLst/>
                <a:latin typeface="Calibri" panose="020F0502020204030204" pitchFamily="34" charset="0"/>
              </a:rPr>
              <a:t>und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altersgemäße</a:t>
            </a:r>
            <a:r>
              <a:rPr lang="de-DE" sz="1200" dirty="0">
                <a:effectLst/>
                <a:latin typeface="Calibri" panose="020F0502020204030204" pitchFamily="34" charset="0"/>
              </a:rPr>
              <a:t> und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sexuelle Selbstbestimmung </a:t>
            </a:r>
            <a:r>
              <a:rPr lang="de-DE" sz="1200" dirty="0">
                <a:effectLst/>
                <a:latin typeface="Calibri" panose="020F0502020204030204" pitchFamily="34" charset="0"/>
              </a:rPr>
              <a:t>verletzt werden unter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Ausnutzen von Macht und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Autorität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>
                <a:effectLst/>
                <a:latin typeface="Calibri" panose="020F0502020204030204" pitchFamily="34" charset="0"/>
              </a:rPr>
              <a:t>durch eine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Vertrauensperson. </a:t>
            </a:r>
          </a:p>
          <a:p>
            <a:endParaRPr lang="de-DE" sz="1200" dirty="0"/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Sexuelle Gewalt im engeren Sinn wird definiert als: </a:t>
            </a:r>
            <a:endParaRPr lang="de-DE" sz="1200" dirty="0"/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„... jede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sexuelle Handlung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, die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an oder vor einem Kind </a:t>
            </a:r>
            <a:r>
              <a:rPr lang="de-DE" sz="1200" dirty="0">
                <a:effectLst/>
                <a:latin typeface="Calibri" panose="020F0502020204030204" pitchFamily="34" charset="0"/>
              </a:rPr>
              <a:t>oder einem/einer Jugendlichen entweder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gegen dessen/deren Willen </a:t>
            </a:r>
            <a:r>
              <a:rPr lang="de-DE" sz="1200" dirty="0">
                <a:effectLst/>
                <a:latin typeface="Calibri" panose="020F0502020204030204" pitchFamily="34" charset="0"/>
              </a:rPr>
              <a:t>vorgenommen wird oder der das Kind oder der/die Jugendliche aufgrund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körperlicher</a:t>
            </a:r>
            <a:r>
              <a:rPr lang="de-DE" sz="1200" dirty="0">
                <a:effectLst/>
                <a:latin typeface="Calibri" panose="020F0502020204030204" pitchFamily="34" charset="0"/>
              </a:rPr>
              <a:t>, psychischer, kognitiver odersprachlicher Unterlegenheit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nicht wissentlich zustimmen kann</a:t>
            </a:r>
            <a:r>
              <a:rPr lang="de-DE" sz="1200" dirty="0">
                <a:effectLst/>
                <a:latin typeface="Calibri" panose="020F0502020204030204" pitchFamily="34" charset="0"/>
              </a:rPr>
              <a:t>. Der/die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Täter</a:t>
            </a:r>
            <a:r>
              <a:rPr lang="de-DE" sz="1200" dirty="0">
                <a:effectLst/>
                <a:latin typeface="Calibri" panose="020F0502020204030204" pitchFamily="34" charset="0"/>
              </a:rPr>
              <a:t>/-in nutzt seine/ihre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Macht- und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Autoritätsposition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>
                <a:effectLst/>
                <a:latin typeface="Calibri" panose="020F0502020204030204" pitchFamily="34" charset="0"/>
              </a:rPr>
              <a:t>aus, um seine/ihre eigenen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Bedürfnisse</a:t>
            </a:r>
            <a:r>
              <a:rPr lang="de-DE" sz="1200" dirty="0">
                <a:effectLst/>
                <a:latin typeface="Calibri" panose="020F0502020204030204" pitchFamily="34" charset="0"/>
              </a:rPr>
              <a:t> auf Kosten des Kindes zu befriedigen“. (Nach Bange/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Deegner</a:t>
            </a:r>
            <a:r>
              <a:rPr lang="de-DE" sz="1200" dirty="0">
                <a:effectLst/>
                <a:latin typeface="Calibri" panose="020F0502020204030204" pitchFamily="34" charset="0"/>
              </a:rPr>
              <a:t>: Sexueller Missbrauch an Kindern, Weilheim 1996) </a:t>
            </a:r>
            <a:endParaRPr lang="de-DE" sz="12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B9A51F2-BBAA-7949-B136-6976920FAAD7}"/>
              </a:ext>
            </a:extLst>
          </p:cNvPr>
          <p:cNvSpPr txBox="1"/>
          <p:nvPr/>
        </p:nvSpPr>
        <p:spPr>
          <a:xfrm>
            <a:off x="57753" y="5521997"/>
            <a:ext cx="671362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effectLst/>
                <a:latin typeface="Calibri" panose="020F0502020204030204" pitchFamily="34" charset="0"/>
              </a:rPr>
              <a:t>Wie zeigt sich sexuelle Gewalt? </a:t>
            </a:r>
            <a:endParaRPr lang="de-DE" sz="1200" dirty="0"/>
          </a:p>
          <a:p>
            <a:endParaRPr lang="de-DE" sz="1200" dirty="0">
              <a:effectLst/>
              <a:latin typeface="Calibri" panose="020F0502020204030204" pitchFamily="34" charset="0"/>
            </a:endParaRPr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Sexuelle Gewalt, insb. an Kindern und Jugendliche ist meist durch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fünf</a:t>
            </a:r>
            <a:r>
              <a:rPr lang="de-DE" sz="1200" dirty="0">
                <a:effectLst/>
                <a:latin typeface="Calibri" panose="020F0502020204030204" pitchFamily="34" charset="0"/>
              </a:rPr>
              <a:t> Kennzeichen charakterisiert: </a:t>
            </a:r>
            <a:endParaRPr lang="de-DE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Eine sexuelle Handlung </a:t>
            </a:r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Eine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Abhängigkeitsbeziehung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Die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Bedürfnisbefriedigung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 des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Mächtigeren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Betroffener willigt nicht ein (bzw. kann nicht einwilligen) </a:t>
            </a:r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Das Gebot der Geheimhaltung </a:t>
            </a:r>
            <a:endParaRPr lang="de-DE" sz="1200" dirty="0">
              <a:effectLst/>
            </a:endParaRPr>
          </a:p>
          <a:p>
            <a:endParaRPr lang="de-DE" sz="1200" dirty="0">
              <a:effectLst/>
              <a:latin typeface="Calibri" panose="020F0502020204030204" pitchFamily="34" charset="0"/>
            </a:endParaRPr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Dass ein sexueller Missbrauch stattgefunden hat, ist ohne eine eindeutige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Äußerung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 der Betroffenen meist kaum oder nur schwierig zu bemerken. Es gibt allerdings ein paar Anhaltspunkte, die mit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nötigem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Einfühlungsvermögen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hinterfragt werden sollten: </a:t>
            </a:r>
          </a:p>
          <a:p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Radikale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Verhaltensänderungen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(z.B. keine Freude mehr am Training) </a:t>
            </a:r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Starke Gewichts- Zu- oder Abnahmen </a:t>
            </a:r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dirty="0">
                <a:effectLst/>
                <a:latin typeface="Calibri" panose="020F0502020204030204" pitchFamily="34" charset="0"/>
              </a:rPr>
              <a:t>Aggressives oder extrem Verschlossenes Verhalten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>
                <a:latin typeface="Calibri" panose="020F0502020204030204" pitchFamily="34" charset="0"/>
              </a:rPr>
              <a:t> </a:t>
            </a:r>
            <a:r>
              <a:rPr lang="de-DE" sz="1200" dirty="0">
                <a:effectLst/>
                <a:latin typeface="Calibri" panose="020F0502020204030204" pitchFamily="34" charset="0"/>
              </a:rPr>
              <a:t>... </a:t>
            </a:r>
            <a:endParaRPr lang="de-DE" sz="1200" dirty="0">
              <a:effectLst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B14565D-A5AC-BE48-A780-CBA2A0FD8CC4}"/>
              </a:ext>
            </a:extLst>
          </p:cNvPr>
          <p:cNvSpPr/>
          <p:nvPr/>
        </p:nvSpPr>
        <p:spPr>
          <a:xfrm>
            <a:off x="259882" y="67377"/>
            <a:ext cx="856649" cy="240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CF0DAE2-CB59-B646-8AFE-5B6E480BD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215" y="144498"/>
            <a:ext cx="882316" cy="703468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F00D2311-AE96-4947-851A-AAB8AA55A029}"/>
              </a:ext>
            </a:extLst>
          </p:cNvPr>
          <p:cNvSpPr txBox="1"/>
          <p:nvPr/>
        </p:nvSpPr>
        <p:spPr>
          <a:xfrm>
            <a:off x="5823285" y="8807116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Seite 1 von 3</a:t>
            </a:r>
          </a:p>
        </p:txBody>
      </p:sp>
    </p:spTree>
    <p:extLst>
      <p:ext uri="{BB962C8B-B14F-4D97-AF65-F5344CB8AC3E}">
        <p14:creationId xmlns:p14="http://schemas.microsoft.com/office/powerpoint/2010/main" val="658132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24D5EECE-5E07-9A46-9D3A-112F31CAB31D}"/>
              </a:ext>
            </a:extLst>
          </p:cNvPr>
          <p:cNvSpPr txBox="1"/>
          <p:nvPr/>
        </p:nvSpPr>
        <p:spPr>
          <a:xfrm>
            <a:off x="96253" y="1548532"/>
            <a:ext cx="6516304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effectLst/>
                <a:latin typeface="Calibri" panose="020F0502020204030204" pitchFamily="34" charset="0"/>
              </a:rPr>
              <a:t>Welche Formen der sexuellen Gewalt gibt es? </a:t>
            </a:r>
          </a:p>
          <a:p>
            <a:endParaRPr lang="de-DE" sz="2000" dirty="0">
              <a:effectLst/>
            </a:endParaRPr>
          </a:p>
          <a:p>
            <a:r>
              <a:rPr lang="de-DE" sz="1200" dirty="0">
                <a:effectLst/>
                <a:latin typeface="Calibri" panose="020F0502020204030204" pitchFamily="34" charset="0"/>
              </a:rPr>
              <a:t>Sexuelle Gewalt ist ein Oberbegriff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für</a:t>
            </a:r>
            <a:r>
              <a:rPr lang="de-DE" sz="1200" dirty="0">
                <a:effectLst/>
                <a:latin typeface="Calibri" panose="020F0502020204030204" pitchFamily="34" charset="0"/>
              </a:rPr>
              <a:t> verschiedene Arten der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Machausübung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 mit Mitteln der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Sexualität</a:t>
            </a:r>
            <a:r>
              <a:rPr lang="de-DE" sz="1200" dirty="0">
                <a:effectLst/>
                <a:latin typeface="Calibri" panose="020F0502020204030204" pitchFamily="34" charset="0"/>
              </a:rPr>
              <a:t>. Folgende Formen werden unterschieden </a:t>
            </a:r>
          </a:p>
          <a:p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Sex. Gewalt ohne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Körperkontakt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:</a:t>
            </a:r>
            <a:br>
              <a:rPr lang="de-DE" sz="1200" b="1" dirty="0">
                <a:effectLst/>
                <a:latin typeface="Calibri" panose="020F0502020204030204" pitchFamily="34" charset="0"/>
              </a:rPr>
            </a:br>
            <a:r>
              <a:rPr lang="de-DE" sz="1200" dirty="0">
                <a:effectLst/>
                <a:latin typeface="Calibri" panose="020F0502020204030204" pitchFamily="34" charset="0"/>
              </a:rPr>
              <a:t>Sexistische Witze, sex.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Anzügliche</a:t>
            </a:r>
            <a:r>
              <a:rPr lang="de-DE" sz="1200" dirty="0">
                <a:effectLst/>
                <a:latin typeface="Calibri" panose="020F0502020204030204" pitchFamily="34" charset="0"/>
              </a:rPr>
              <a:t> Bemerkungen, Mitteilungen/Bildnachrichten mit sexuellem Inhalt... </a:t>
            </a:r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Sexuelle Grenzverletzungen:</a:t>
            </a:r>
            <a:br>
              <a:rPr lang="de-DE" sz="1200" b="1" dirty="0">
                <a:effectLst/>
                <a:latin typeface="Calibri" panose="020F0502020204030204" pitchFamily="34" charset="0"/>
              </a:rPr>
            </a:br>
            <a:r>
              <a:rPr lang="de-DE" sz="1200" dirty="0">
                <a:effectLst/>
                <a:latin typeface="Calibri" panose="020F0502020204030204" pitchFamily="34" charset="0"/>
              </a:rPr>
              <a:t>unangemessene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Berührungen</a:t>
            </a:r>
            <a:r>
              <a:rPr lang="de-DE" sz="1200" dirty="0">
                <a:effectLst/>
                <a:latin typeface="Calibri" panose="020F0502020204030204" pitchFamily="34" charset="0"/>
              </a:rPr>
              <a:t>/Massagen, sich vor anderen ausziehen, betroffene Person auffordern mit ihr alleine zu sein, ... </a:t>
            </a:r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Sex. Gewalt mit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Körperkontakt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:</a:t>
            </a:r>
            <a:br>
              <a:rPr lang="de-DE" sz="1200" b="1" dirty="0">
                <a:effectLst/>
                <a:latin typeface="Calibri" panose="020F0502020204030204" pitchFamily="34" charset="0"/>
              </a:rPr>
            </a:br>
            <a:r>
              <a:rPr lang="de-DE" sz="1200" dirty="0">
                <a:effectLst/>
                <a:latin typeface="Calibri" panose="020F0502020204030204" pitchFamily="34" charset="0"/>
              </a:rPr>
              <a:t>z.B.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Küsse</a:t>
            </a:r>
            <a:r>
              <a:rPr lang="de-DE" sz="1200" dirty="0">
                <a:effectLst/>
                <a:latin typeface="Calibri" panose="020F0502020204030204" pitchFamily="34" charset="0"/>
              </a:rPr>
              <a:t>, sex.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Berührungen</a:t>
            </a:r>
            <a:r>
              <a:rPr lang="de-DE" sz="1200" dirty="0">
                <a:effectLst/>
                <a:latin typeface="Calibri" panose="020F0502020204030204" pitchFamily="34" charset="0"/>
              </a:rPr>
              <a:t>, versuchter Sex sowie Sex mit Penetration (gegen den Willen der Betroffenen) ... </a:t>
            </a:r>
            <a:endParaRPr lang="de-DE" sz="2000" dirty="0">
              <a:effectLst/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sz="2000" b="1" dirty="0">
              <a:latin typeface="Calibri" panose="020F0502020204030204" pitchFamily="34" charset="0"/>
            </a:endParaRPr>
          </a:p>
          <a:p>
            <a:pPr marL="9525" lvl="1"/>
            <a:r>
              <a:rPr lang="de-DE" sz="1200" b="1" dirty="0">
                <a:effectLst/>
                <a:latin typeface="Calibri" panose="020F0502020204030204" pitchFamily="34" charset="0"/>
              </a:rPr>
              <a:t>Wie ist die Rechtslage? </a:t>
            </a:r>
          </a:p>
          <a:p>
            <a:pPr lvl="1"/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Calibri" panose="020F0502020204030204" pitchFamily="34" charset="0"/>
              </a:rPr>
              <a:t>Das Strafgesetzbuch schreibt in §§ 174 – 184i vor, welche sexuellen Handlungen strafbar sind. Darunter fallen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alle sexuellen Handlungen unter Ausnutzung von Zwangslagen, an Kinder- und Jugendlichen </a:t>
            </a:r>
            <a:r>
              <a:rPr lang="de-DE" sz="1200" dirty="0">
                <a:effectLst/>
                <a:latin typeface="Calibri" panose="020F0502020204030204" pitchFamily="34" charset="0"/>
              </a:rPr>
              <a:t>und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in Betreuungs- oder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Beratungsverhältnissen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>
                <a:effectLst/>
                <a:latin typeface="Calibri" panose="020F0502020204030204" pitchFamily="34" charset="0"/>
              </a:rPr>
              <a:t>aber auch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Exhibitionismus und Verbreitung pornografischer Materialien. </a:t>
            </a:r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Calibri" panose="020F0502020204030204" pitchFamily="34" charset="0"/>
              </a:rPr>
              <a:t>Das Recht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lässt</a:t>
            </a:r>
            <a:r>
              <a:rPr lang="de-DE" sz="1200" dirty="0">
                <a:effectLst/>
                <a:latin typeface="Calibri" panose="020F0502020204030204" pitchFamily="34" charset="0"/>
              </a:rPr>
              <a:t> aber auch eine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Grauzone </a:t>
            </a:r>
            <a:r>
              <a:rPr lang="de-DE" sz="1200" dirty="0">
                <a:effectLst/>
                <a:latin typeface="Calibri" panose="020F0502020204030204" pitchFamily="34" charset="0"/>
              </a:rPr>
              <a:t>von Grenzverletzungen, die zwar nicht strafbar sind aber dennoch sehr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schädigend</a:t>
            </a:r>
            <a:r>
              <a:rPr lang="de-DE" sz="1200" dirty="0">
                <a:effectLst/>
                <a:latin typeface="Calibri" panose="020F0502020204030204" pitchFamily="34" charset="0"/>
              </a:rPr>
              <a:t>. Darunter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zählt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sexuelle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Belästigung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>
                <a:effectLst/>
                <a:latin typeface="Calibri" panose="020F0502020204030204" pitchFamily="34" charset="0"/>
              </a:rPr>
              <a:t>sowie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Übergriffe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durch Worte, Bilder und Gesten. </a:t>
            </a:r>
            <a:r>
              <a:rPr lang="de-DE" sz="1200" dirty="0">
                <a:effectLst/>
                <a:latin typeface="Calibri" panose="020F0502020204030204" pitchFamily="34" charset="0"/>
              </a:rPr>
              <a:t>Diese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müssen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genauso verhindert werden. </a:t>
            </a:r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Wie viele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Fälle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sind bekannt? </a:t>
            </a:r>
            <a:endParaRPr lang="de-DE" sz="2000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Calibri" panose="020F0502020204030204" pitchFamily="34" charset="0"/>
              </a:rPr>
              <a:t>Meist werden leider nur einzelne, schwere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Fälle</a:t>
            </a:r>
            <a:r>
              <a:rPr lang="de-DE" sz="1200" dirty="0">
                <a:effectLst/>
                <a:latin typeface="Calibri" panose="020F0502020204030204" pitchFamily="34" charset="0"/>
              </a:rPr>
              <a:t> bekannt. Die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Dunkelziffer </a:t>
            </a:r>
            <a:r>
              <a:rPr lang="de-DE" sz="1200" dirty="0">
                <a:effectLst/>
                <a:latin typeface="Calibri" panose="020F0502020204030204" pitchFamily="34" charset="0"/>
              </a:rPr>
              <a:t>auch von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latenten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Übergriffen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>
                <a:effectLst/>
                <a:latin typeface="Calibri" panose="020F0502020204030204" pitchFamily="34" charset="0"/>
              </a:rPr>
              <a:t>ist schwer zu erfassen und wohl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beträchtlich</a:t>
            </a:r>
            <a:r>
              <a:rPr lang="de-DE" sz="1200" dirty="0">
                <a:effectLst/>
                <a:latin typeface="Calibri" panose="020F0502020204030204" pitchFamily="34" charset="0"/>
              </a:rPr>
              <a:t>, auch weil Betroffene oft keine Plattform finden sich zu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äußern</a:t>
            </a:r>
            <a:r>
              <a:rPr lang="de-DE" sz="1200" dirty="0">
                <a:effectLst/>
                <a:latin typeface="Calibri" panose="020F0502020204030204" pitchFamily="34" charset="0"/>
              </a:rPr>
              <a:t>.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Schätzungen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gehen von deutlich mehr Fällen in deutschen Sportvereinen aus, als in der katholischen Kirche.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sz="1200" dirty="0">
              <a:latin typeface="Calibri" panose="020F0502020204030204" pitchFamily="34" charset="0"/>
            </a:endParaRPr>
          </a:p>
          <a:p>
            <a:pPr marL="9525" lvl="1" algn="just"/>
            <a:r>
              <a:rPr lang="de-DE" sz="1200" dirty="0">
                <a:latin typeface="Calibri" panose="020F0502020204030204" pitchFamily="34" charset="0"/>
              </a:rPr>
              <a:t>Ein Forschungsprojekt der Uniklinik Ulm im Zuge des „Safe Sport“-Programms des DOSB kam in Befragungen von Kaderathleten zur der Erkenntnis, dass </a:t>
            </a:r>
            <a:r>
              <a:rPr lang="de-DE" sz="1200" b="1" dirty="0">
                <a:latin typeface="Calibri" panose="020F0502020204030204" pitchFamily="34" charset="0"/>
              </a:rPr>
              <a:t>37 % aller Befragten </a:t>
            </a:r>
            <a:r>
              <a:rPr lang="de-DE" sz="1200" dirty="0">
                <a:latin typeface="Calibri" panose="020F0502020204030204" pitchFamily="34" charset="0"/>
              </a:rPr>
              <a:t>min. ein Ereignis sexueller Gewalt erlebt hatte, </a:t>
            </a:r>
            <a:r>
              <a:rPr lang="de-DE" sz="1200" b="1" dirty="0">
                <a:latin typeface="Calibri" panose="020F0502020204030204" pitchFamily="34" charset="0"/>
              </a:rPr>
              <a:t>sexuelle Grenzverletzungen </a:t>
            </a:r>
            <a:r>
              <a:rPr lang="de-DE" sz="1200" dirty="0">
                <a:latin typeface="Calibri" panose="020F0502020204030204" pitchFamily="34" charset="0"/>
              </a:rPr>
              <a:t>stellen dabei das Gros (18% der Befragten gaben solche Erfahrungen an)</a:t>
            </a:r>
            <a:r>
              <a:rPr lang="de-DE" sz="1200" b="1" dirty="0">
                <a:latin typeface="Calibri" panose="020F0502020204030204" pitchFamily="34" charset="0"/>
              </a:rPr>
              <a:t>. </a:t>
            </a:r>
          </a:p>
          <a:p>
            <a:pPr lvl="1"/>
            <a:endParaRPr lang="de-DE" sz="2000" dirty="0">
              <a:effectLst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3BA3203-49D0-7B4F-AF46-5710E6E74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17368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E3D41BEA-0067-CF4F-82DF-B5EF4DEA4B7C}"/>
              </a:ext>
            </a:extLst>
          </p:cNvPr>
          <p:cNvSpPr/>
          <p:nvPr/>
        </p:nvSpPr>
        <p:spPr>
          <a:xfrm>
            <a:off x="259882" y="67377"/>
            <a:ext cx="856649" cy="240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80C2581-EAF4-D740-A21F-25485B3A4D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215" y="144498"/>
            <a:ext cx="882316" cy="70346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6CE0A31-9EE2-0F47-986E-9EE972A3F4F4}"/>
              </a:ext>
            </a:extLst>
          </p:cNvPr>
          <p:cNvSpPr txBox="1"/>
          <p:nvPr/>
        </p:nvSpPr>
        <p:spPr>
          <a:xfrm>
            <a:off x="5823285" y="8807116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Seite 2 von 3</a:t>
            </a:r>
          </a:p>
        </p:txBody>
      </p:sp>
    </p:spTree>
    <p:extLst>
      <p:ext uri="{BB962C8B-B14F-4D97-AF65-F5344CB8AC3E}">
        <p14:creationId xmlns:p14="http://schemas.microsoft.com/office/powerpoint/2010/main" val="314136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8EE53A5-0BD8-4E47-AB26-9FC176F08643}"/>
              </a:ext>
            </a:extLst>
          </p:cNvPr>
          <p:cNvSpPr txBox="1"/>
          <p:nvPr/>
        </p:nvSpPr>
        <p:spPr>
          <a:xfrm>
            <a:off x="132347" y="1323611"/>
            <a:ext cx="6593305" cy="7232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de-DE" sz="1200" dirty="0"/>
          </a:p>
          <a:p>
            <a:pPr algn="just"/>
            <a:r>
              <a:rPr lang="de-DE" sz="1200" b="1" dirty="0">
                <a:effectLst/>
                <a:latin typeface="Calibri" panose="020F0502020204030204" pitchFamily="34" charset="0"/>
              </a:rPr>
              <a:t>Warum gerade im Sport? </a:t>
            </a:r>
          </a:p>
          <a:p>
            <a:pPr algn="just"/>
            <a:endParaRPr lang="de-DE" sz="1200" dirty="0"/>
          </a:p>
          <a:p>
            <a:pPr algn="just"/>
            <a:r>
              <a:rPr lang="de-DE" sz="1200" dirty="0">
                <a:effectLst/>
                <a:latin typeface="Calibri" panose="020F0502020204030204" pitchFamily="34" charset="0"/>
              </a:rPr>
              <a:t>Der Sport bietet, so kommen Risikoanalysen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überein</a:t>
            </a:r>
            <a:r>
              <a:rPr lang="de-DE" sz="1200" dirty="0">
                <a:effectLst/>
                <a:latin typeface="Calibri" panose="020F0502020204030204" pitchFamily="34" charset="0"/>
              </a:rPr>
              <a:t>, sowohl strukturell als auch institutionell immanente Besonderheiten, die sexualisierte Gewalt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möglich</a:t>
            </a:r>
            <a:r>
              <a:rPr lang="de-DE" sz="1200" dirty="0">
                <a:effectLst/>
                <a:latin typeface="Calibri" panose="020F0502020204030204" pitchFamily="34" charset="0"/>
              </a:rPr>
              <a:t> machen. Oft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können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auch allgemein als positiv empfundene Eigenschaften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Tätern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Möglichkeiten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unterbreiten. Darunter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zählen</a:t>
            </a:r>
            <a:r>
              <a:rPr lang="de-DE" sz="1200" dirty="0">
                <a:effectLst/>
                <a:latin typeface="Calibri" panose="020F0502020204030204" pitchFamily="34" charset="0"/>
              </a:rPr>
              <a:t>: </a:t>
            </a:r>
            <a:endParaRPr lang="de-DE" sz="12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Gemeinschaftsgefühl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, „Olympische Familie“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Ehrenamtlichkeit und damit offene Systeme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Rituale wie Umarmungen </a:t>
            </a:r>
            <a:endParaRPr lang="de-DE" sz="1200" dirty="0">
              <a:effectLst/>
            </a:endParaRPr>
          </a:p>
          <a:p>
            <a:pPr algn="just"/>
            <a:endParaRPr lang="de-DE" sz="1200" dirty="0">
              <a:effectLst/>
              <a:latin typeface="Calibri" panose="020F0502020204030204" pitchFamily="34" charset="0"/>
            </a:endParaRPr>
          </a:p>
          <a:p>
            <a:pPr algn="just"/>
            <a:r>
              <a:rPr lang="de-DE" sz="1200" dirty="0">
                <a:effectLst/>
                <a:latin typeface="Calibri" panose="020F0502020204030204" pitchFamily="34" charset="0"/>
              </a:rPr>
              <a:t>Weiterhin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begünstigen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auch... </a:t>
            </a:r>
          </a:p>
          <a:p>
            <a:pPr algn="just"/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Die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Körperzentriertheit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des Sports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Körperkontakt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z.B. zur Korrektur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Umziehmöglichkeiten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, spezifische Sportkleidung (z.B. Schwimmanzug)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Rahmenbedingungen wie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Übernachtungen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Abgeschirmte Situationen </a:t>
            </a:r>
            <a:endParaRPr lang="de-DE" sz="1200" dirty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de-DE" sz="1200" dirty="0">
                <a:effectLst/>
                <a:latin typeface="SymbolMT"/>
              </a:rPr>
              <a:t>  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Enge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Trainer-Athlet-Verhältnisse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(insb. in Einzelsportarten) </a:t>
            </a:r>
            <a:endParaRPr lang="de-DE" sz="1200" dirty="0">
              <a:effectLst/>
            </a:endParaRPr>
          </a:p>
          <a:p>
            <a:pPr algn="just"/>
            <a:r>
              <a:rPr lang="de-DE" sz="1200" dirty="0">
                <a:effectLst/>
                <a:latin typeface="Calibri" panose="020F0502020204030204" pitchFamily="34" charset="0"/>
              </a:rPr>
              <a:t>                                                                                                                     ...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Übergriffe</a:t>
            </a:r>
            <a:r>
              <a:rPr lang="de-DE" sz="1200" dirty="0">
                <a:effectLst/>
                <a:latin typeface="Calibri" panose="020F0502020204030204" pitchFamily="34" charset="0"/>
              </a:rPr>
              <a:t> und Grenzverletzungen! </a:t>
            </a:r>
          </a:p>
          <a:p>
            <a:pPr algn="just"/>
            <a:endParaRPr lang="de-DE" sz="1200" dirty="0">
              <a:effectLst/>
            </a:endParaRPr>
          </a:p>
          <a:p>
            <a:pPr algn="just"/>
            <a:r>
              <a:rPr lang="de-DE" sz="1200" dirty="0" err="1">
                <a:effectLst/>
                <a:latin typeface="Calibri" panose="020F0502020204030204" pitchFamily="34" charset="0"/>
              </a:rPr>
              <a:t>Häufig</a:t>
            </a:r>
            <a:r>
              <a:rPr lang="de-DE" sz="1200" dirty="0">
                <a:effectLst/>
                <a:latin typeface="Calibri" panose="020F0502020204030204" pitchFamily="34" charset="0"/>
              </a:rPr>
              <a:t> sind noch dazu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institutionelle Strukturen bei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Aufklärung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und Aufarbeitung hinderlich</a:t>
            </a:r>
            <a:r>
              <a:rPr lang="de-DE" sz="1200" dirty="0">
                <a:effectLst/>
                <a:latin typeface="Calibri" panose="020F0502020204030204" pitchFamily="34" charset="0"/>
              </a:rPr>
              <a:t>.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Häufig</a:t>
            </a:r>
            <a:r>
              <a:rPr lang="de-DE" sz="1200" dirty="0">
                <a:effectLst/>
                <a:latin typeface="Calibri" panose="020F0502020204030204" pitchFamily="34" charset="0"/>
              </a:rPr>
              <a:t> wird gerade im Sport von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„Nestbeschmutzern“ </a:t>
            </a:r>
            <a:r>
              <a:rPr lang="de-DE" sz="1200" dirty="0">
                <a:effectLst/>
                <a:latin typeface="Calibri" panose="020F0502020204030204" pitchFamily="34" charset="0"/>
              </a:rPr>
              <a:t>gesprochen, wenn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Missstände</a:t>
            </a:r>
            <a:r>
              <a:rPr lang="de-DE" sz="1200" dirty="0">
                <a:effectLst/>
                <a:latin typeface="Calibri" panose="020F0502020204030204" pitchFamily="34" charset="0"/>
              </a:rPr>
              <a:t> angesprochen werden, oft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führt</a:t>
            </a:r>
            <a:r>
              <a:rPr lang="de-DE" sz="1200" dirty="0">
                <a:effectLst/>
                <a:latin typeface="Calibri" panose="020F0502020204030204" pitchFamily="34" charset="0"/>
              </a:rPr>
              <a:t> auch die 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Angst vor negativen Auswirkungen </a:t>
            </a:r>
            <a:r>
              <a:rPr lang="de-DE" sz="1200" dirty="0">
                <a:effectLst/>
                <a:latin typeface="Calibri" panose="020F0502020204030204" pitchFamily="34" charset="0"/>
              </a:rPr>
              <a:t>dazu, dass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Verdachtsfälle</a:t>
            </a:r>
            <a:r>
              <a:rPr lang="de-DE" sz="1200" dirty="0">
                <a:effectLst/>
                <a:latin typeface="Calibri" panose="020F0502020204030204" pitchFamily="34" charset="0"/>
              </a:rPr>
              <a:t> unter den Teppich gekehrt werden.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Persönliche</a:t>
            </a:r>
            <a:r>
              <a:rPr lang="de-DE" sz="1200" b="1" dirty="0">
                <a:effectLst/>
                <a:latin typeface="Calibri" panose="020F0502020204030204" pitchFamily="34" charset="0"/>
              </a:rPr>
              <a:t> Beziehungen </a:t>
            </a:r>
            <a:r>
              <a:rPr lang="de-DE" sz="1200" dirty="0">
                <a:effectLst/>
                <a:latin typeface="Calibri" panose="020F0502020204030204" pitchFamily="34" charset="0"/>
              </a:rPr>
              <a:t>sind im Sport besonders stark, oft hat man z.B. mit Kollegen schon in der Jugend zusammengespielt, was das Eingestehen von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Vorfällen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oft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verunmöglicht</a:t>
            </a:r>
            <a:r>
              <a:rPr lang="de-DE" sz="1200" dirty="0">
                <a:effectLst/>
                <a:latin typeface="Calibri" panose="020F0502020204030204" pitchFamily="34" charset="0"/>
              </a:rPr>
              <a:t>. </a:t>
            </a:r>
          </a:p>
          <a:p>
            <a:pPr algn="just"/>
            <a:endParaRPr lang="de-DE" sz="1200" dirty="0">
              <a:effectLst/>
            </a:endParaRPr>
          </a:p>
          <a:p>
            <a:r>
              <a:rPr lang="de-DE" sz="1200" b="1" dirty="0">
                <a:effectLst/>
                <a:latin typeface="Calibri" panose="020F0502020204030204" pitchFamily="34" charset="0"/>
              </a:rPr>
              <a:t>Was tun gegen sexualisierte Gewalt? </a:t>
            </a:r>
          </a:p>
          <a:p>
            <a:endParaRPr lang="de-DE" sz="1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 Kultur des Hinschauens entwickeln</a:t>
            </a:r>
            <a:br>
              <a:rPr lang="de-DE" sz="1200" b="1" dirty="0">
                <a:effectLst/>
                <a:latin typeface="Calibri" panose="020F0502020204030204" pitchFamily="34" charset="0"/>
              </a:rPr>
            </a:br>
            <a:r>
              <a:rPr lang="de-DE" sz="1200" b="1" dirty="0">
                <a:effectLst/>
                <a:latin typeface="Calibri" panose="020F0502020204030204" pitchFamily="34" charset="0"/>
              </a:rPr>
              <a:t>  </a:t>
            </a:r>
            <a:r>
              <a:rPr lang="de-DE" sz="1200" dirty="0">
                <a:effectLst/>
                <a:latin typeface="Calibri" panose="020F0502020204030204" pitchFamily="34" charset="0"/>
              </a:rPr>
              <a:t>Betroffenen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zuhören</a:t>
            </a:r>
            <a:r>
              <a:rPr lang="de-DE" sz="1200" dirty="0">
                <a:effectLst/>
                <a:latin typeface="Calibri" panose="020F0502020204030204" pitchFamily="34" charset="0"/>
              </a:rPr>
              <a:t>, Mitarbeiter sensibilisieren, das Thema offen ansprechen </a:t>
            </a:r>
            <a:endParaRPr lang="de-DE" sz="1200" dirty="0">
              <a:effectLst/>
              <a:latin typeface="Symbo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 Aktionsplan erstellen</a:t>
            </a:r>
            <a:br>
              <a:rPr lang="de-DE" sz="1200" b="1" dirty="0">
                <a:effectLst/>
                <a:latin typeface="Calibri" panose="020F0502020204030204" pitchFamily="34" charset="0"/>
              </a:rPr>
            </a:br>
            <a:r>
              <a:rPr lang="de-DE" sz="1200" b="1" dirty="0">
                <a:effectLst/>
                <a:latin typeface="Calibri" panose="020F0502020204030204" pitchFamily="34" charset="0"/>
              </a:rPr>
              <a:t>  </a:t>
            </a:r>
            <a:r>
              <a:rPr lang="de-DE" sz="1200" dirty="0">
                <a:effectLst/>
                <a:latin typeface="Calibri" panose="020F0502020204030204" pitchFamily="34" charset="0"/>
              </a:rPr>
              <a:t>Im Rahmen eines Kinderschutzkonzeptes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können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Möglichkeiten</a:t>
            </a:r>
            <a:r>
              <a:rPr lang="de-DE" sz="1200" dirty="0">
                <a:effectLst/>
                <a:latin typeface="Calibri" panose="020F0502020204030204" pitchFamily="34" charset="0"/>
              </a:rPr>
              <a:t> der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Prävention</a:t>
            </a:r>
            <a:r>
              <a:rPr lang="de-DE" sz="1200" dirty="0">
                <a:effectLst/>
                <a:latin typeface="Calibri" panose="020F0502020204030204" pitchFamily="34" charset="0"/>
              </a:rPr>
              <a:t> evaluiert und</a:t>
            </a:r>
            <a:br>
              <a:rPr lang="de-DE" sz="1200" dirty="0">
                <a:effectLst/>
                <a:latin typeface="Calibri" panose="020F0502020204030204" pitchFamily="34" charset="0"/>
              </a:rPr>
            </a:br>
            <a:r>
              <a:rPr lang="de-DE" sz="1200" dirty="0">
                <a:effectLst/>
                <a:latin typeface="Calibri" panose="020F0502020204030204" pitchFamily="34" charset="0"/>
              </a:rPr>
              <a:t>  umgesetzt werden, der EHV stellt eine Vorlage zur </a:t>
            </a:r>
            <a:r>
              <a:rPr lang="de-DE" sz="1200" dirty="0" err="1">
                <a:effectLst/>
                <a:latin typeface="Calibri" panose="020F0502020204030204" pitchFamily="34" charset="0"/>
              </a:rPr>
              <a:t>Verfügung</a:t>
            </a:r>
            <a:r>
              <a:rPr lang="de-DE" sz="1200" dirty="0">
                <a:effectLst/>
                <a:latin typeface="Calibri" panose="020F0502020204030204" pitchFamily="34" charset="0"/>
              </a:rPr>
              <a:t> </a:t>
            </a:r>
            <a:endParaRPr lang="de-DE" sz="1200" dirty="0">
              <a:effectLst/>
              <a:latin typeface="Symbo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b="1" dirty="0">
                <a:effectLst/>
                <a:latin typeface="Calibri" panose="020F0502020204030204" pitchFamily="34" charset="0"/>
              </a:rPr>
              <a:t> Netzwerk </a:t>
            </a:r>
            <a:r>
              <a:rPr lang="de-DE" sz="1200" b="1" dirty="0" err="1">
                <a:effectLst/>
                <a:latin typeface="Calibri" panose="020F0502020204030204" pitchFamily="34" charset="0"/>
              </a:rPr>
              <a:t>knüpfen</a:t>
            </a:r>
            <a:br>
              <a:rPr lang="de-DE" sz="1200" b="1" dirty="0">
                <a:effectLst/>
                <a:latin typeface="Calibri" panose="020F0502020204030204" pitchFamily="34" charset="0"/>
              </a:rPr>
            </a:br>
            <a:r>
              <a:rPr lang="de-DE" sz="1200" b="1" dirty="0">
                <a:effectLst/>
                <a:latin typeface="Calibri" panose="020F0502020204030204" pitchFamily="34" charset="0"/>
              </a:rPr>
              <a:t>  </a:t>
            </a:r>
            <a:r>
              <a:rPr lang="de-DE" sz="1200" dirty="0">
                <a:effectLst/>
                <a:latin typeface="Calibri" panose="020F0502020204030204" pitchFamily="34" charset="0"/>
              </a:rPr>
              <a:t>Sich zum Thema informieren, Fach- und Beratungsstellen ansprechen, Ansprechpersonen benennen,</a:t>
            </a:r>
            <a:br>
              <a:rPr lang="de-DE" sz="1200" dirty="0">
                <a:effectLst/>
                <a:latin typeface="Calibri" panose="020F0502020204030204" pitchFamily="34" charset="0"/>
              </a:rPr>
            </a:br>
            <a:r>
              <a:rPr lang="de-DE" sz="1200" dirty="0">
                <a:effectLst/>
                <a:latin typeface="Calibri" panose="020F0502020204030204" pitchFamily="34" charset="0"/>
              </a:rPr>
              <a:t>  Rechtberatungsstellen heraussuchen </a:t>
            </a:r>
            <a:endParaRPr lang="de-DE" sz="1200" dirty="0">
              <a:effectLst/>
              <a:latin typeface="SymbolMT"/>
            </a:endParaRPr>
          </a:p>
          <a:p>
            <a:pPr algn="just"/>
            <a:endParaRPr lang="de-DE" sz="1600" dirty="0">
              <a:effectLst/>
              <a:latin typeface="Calibri" panose="020F0502020204030204" pitchFamily="34" charset="0"/>
            </a:endParaRPr>
          </a:p>
          <a:p>
            <a:pPr algn="just"/>
            <a:r>
              <a:rPr lang="de-DE" sz="1600" dirty="0">
                <a:effectLst/>
                <a:latin typeface="Calibri" panose="020F0502020204030204" pitchFamily="34" charset="0"/>
              </a:rPr>
              <a:t>Ganz klar gilt vor allem: </a:t>
            </a:r>
            <a:r>
              <a:rPr lang="de-DE" sz="2000" b="1" dirty="0"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Wegschauen schützt die Falschen! </a:t>
            </a:r>
            <a:endParaRPr lang="de-DE" sz="1200" dirty="0">
              <a:solidFill>
                <a:srgbClr val="7030A0"/>
              </a:solidFill>
              <a:effectLst/>
              <a:latin typeface="SymbolM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C42911-C202-954E-9A0C-FEF213AF7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17368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635A59D-9EF2-9F4B-B13C-C6C7DC36AC2B}"/>
              </a:ext>
            </a:extLst>
          </p:cNvPr>
          <p:cNvSpPr/>
          <p:nvPr/>
        </p:nvSpPr>
        <p:spPr>
          <a:xfrm>
            <a:off x="259882" y="67377"/>
            <a:ext cx="856649" cy="240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782AB96-DC40-8848-84BC-60DC3BCF40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215" y="144498"/>
            <a:ext cx="882316" cy="70346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744EE19-6BD2-EA43-B737-8D08FBF1402A}"/>
              </a:ext>
            </a:extLst>
          </p:cNvPr>
          <p:cNvSpPr txBox="1"/>
          <p:nvPr/>
        </p:nvSpPr>
        <p:spPr>
          <a:xfrm>
            <a:off x="5823285" y="8807116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Seite 3 von 3</a:t>
            </a:r>
          </a:p>
        </p:txBody>
      </p:sp>
    </p:spTree>
    <p:extLst>
      <p:ext uri="{BB962C8B-B14F-4D97-AF65-F5344CB8AC3E}">
        <p14:creationId xmlns:p14="http://schemas.microsoft.com/office/powerpoint/2010/main" val="997341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997</Words>
  <Application>Microsoft Office PowerPoint</Application>
  <PresentationFormat>Bildschirmpräsentation (4:3)</PresentationFormat>
  <Paragraphs>72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SymbolMT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Axel Pfannenmueller</dc:creator>
  <cp:lastModifiedBy>Dustin Kirchner</cp:lastModifiedBy>
  <cp:revision>2</cp:revision>
  <dcterms:created xsi:type="dcterms:W3CDTF">2022-02-28T08:24:40Z</dcterms:created>
  <dcterms:modified xsi:type="dcterms:W3CDTF">2022-07-01T13:41:40Z</dcterms:modified>
</cp:coreProperties>
</file>